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77" r:id="rId5"/>
    <p:sldId id="260" r:id="rId6"/>
    <p:sldId id="266" r:id="rId7"/>
    <p:sldId id="273" r:id="rId8"/>
    <p:sldId id="268" r:id="rId9"/>
    <p:sldId id="270" r:id="rId10"/>
    <p:sldId id="271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60A"/>
    <a:srgbClr val="6608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0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0A45A-143F-014E-B71C-62AB0C0F0DC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AD61B-90BF-8946-9859-55BD82121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909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910E4-F747-994D-9EA6-DF0C9AC5BD76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F7740-18BE-A14F-B18B-3ECD47F85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716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 a</a:t>
            </a:r>
            <a:r>
              <a:rPr lang="en-US" baseline="0" dirty="0" smtClean="0"/>
              <a:t> few significant differences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7740-18BE-A14F-B18B-3ECD47F85D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755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7740-18BE-A14F-B18B-3ECD47F85DD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9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7740-18BE-A14F-B18B-3ECD47F85DD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30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AF7740-18BE-A14F-B18B-3ECD47F85DD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22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2973232" y="1459360"/>
            <a:ext cx="6170768" cy="5398640"/>
          </a:xfr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Drag picture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2973232" y="428679"/>
            <a:ext cx="5576398" cy="602620"/>
          </a:xfrm>
        </p:spPr>
        <p:txBody>
          <a:bodyPr/>
          <a:lstStyle>
            <a:lvl1pPr>
              <a:defRPr b="0" i="0">
                <a:solidFill>
                  <a:srgbClr val="800000"/>
                </a:solidFill>
                <a:latin typeface="BentonSans Book"/>
                <a:cs typeface="BentonSans Book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321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5844" y="1559442"/>
            <a:ext cx="2249669" cy="45667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6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1094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8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add ENGAGING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796" y="1566334"/>
            <a:ext cx="7409003" cy="4275666"/>
          </a:xfrm>
        </p:spPr>
        <p:txBody>
          <a:bodyPr/>
          <a:lstStyle>
            <a:lvl1pPr>
              <a:defRPr b="0" i="0">
                <a:solidFill>
                  <a:schemeClr val="tx1"/>
                </a:solidFill>
                <a:latin typeface="BentonSans Book"/>
                <a:cs typeface="BentonSans Book"/>
              </a:defRPr>
            </a:lvl1pPr>
            <a:lvl2pPr>
              <a:defRPr b="0" i="0">
                <a:solidFill>
                  <a:schemeClr val="tx1"/>
                </a:solidFill>
                <a:latin typeface="BentonSans Book"/>
                <a:cs typeface="BentonSans Book"/>
              </a:defRPr>
            </a:lvl2pPr>
            <a:lvl3pPr>
              <a:defRPr b="0" i="0">
                <a:solidFill>
                  <a:schemeClr val="tx1"/>
                </a:solidFill>
                <a:latin typeface="BentonSans Book"/>
                <a:cs typeface="BentonSans Book"/>
              </a:defRPr>
            </a:lvl3pPr>
            <a:lvl4pPr>
              <a:defRPr b="0" i="0">
                <a:solidFill>
                  <a:schemeClr val="tx1"/>
                </a:solidFill>
                <a:latin typeface="BentonSans Book"/>
                <a:cs typeface="BentonSans Book"/>
              </a:defRPr>
            </a:lvl4pPr>
            <a:lvl5pPr>
              <a:defRPr b="0" i="0">
                <a:solidFill>
                  <a:schemeClr val="tx1"/>
                </a:solidFill>
                <a:latin typeface="BentonSans Book"/>
                <a:cs typeface="BentonSans Book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add ENGAGING text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277796" y="1487488"/>
            <a:ext cx="7409003" cy="4319587"/>
          </a:xfrm>
        </p:spPr>
        <p:txBody>
          <a:bodyPr>
            <a:normAutofit/>
          </a:bodyPr>
          <a:lstStyle>
            <a:lvl1pPr>
              <a:defRPr sz="2400" b="0" i="0" baseline="0">
                <a:latin typeface="BentonSans Book"/>
                <a:cs typeface="BentonSans Book"/>
              </a:defRPr>
            </a:lvl1pPr>
          </a:lstStyle>
          <a:p>
            <a:r>
              <a:rPr lang="en-US" dirty="0" smtClean="0"/>
              <a:t>Drag your dynamic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4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1277797" y="1447800"/>
            <a:ext cx="5204124" cy="2091267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 smtClean="0"/>
              <a:t>Drag picture here</a:t>
            </a:r>
            <a:endParaRPr lang="en-US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6611361" y="1447800"/>
            <a:ext cx="2074333" cy="2780251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 smtClean="0"/>
              <a:t>Drag picture here</a:t>
            </a:r>
            <a:endParaRPr lang="en-US" dirty="0"/>
          </a:p>
        </p:txBody>
      </p:sp>
      <p:sp>
        <p:nvSpPr>
          <p:cNvPr id="12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1277796" y="3641942"/>
            <a:ext cx="1876103" cy="2260601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 smtClean="0"/>
              <a:t>Drag picture here</a:t>
            </a:r>
            <a:endParaRPr lang="en-US" dirty="0"/>
          </a:p>
        </p:txBody>
      </p:sp>
      <p:sp>
        <p:nvSpPr>
          <p:cNvPr id="13" name="Picture Placeholder 6"/>
          <p:cNvSpPr>
            <a:spLocks noGrp="1"/>
          </p:cNvSpPr>
          <p:nvPr>
            <p:ph type="pic" sz="quarter" idx="19" hasCustomPrompt="1"/>
          </p:nvPr>
        </p:nvSpPr>
        <p:spPr>
          <a:xfrm>
            <a:off x="3246409" y="4387009"/>
            <a:ext cx="5440391" cy="1515534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</a:lstStyle>
          <a:p>
            <a:r>
              <a:rPr lang="en-US" dirty="0" smtClean="0"/>
              <a:t>Drag picture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27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44133"/>
            <a:ext cx="7315200" cy="18563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Abadi MT Condensed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5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496" y="4406900"/>
            <a:ext cx="733930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7496" y="2906713"/>
            <a:ext cx="733930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605" y="274638"/>
            <a:ext cx="6820195" cy="10884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6605" y="1600200"/>
            <a:ext cx="31594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6378" y="1600200"/>
            <a:ext cx="349042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7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796" y="1535113"/>
            <a:ext cx="357009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Georgia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7796" y="2174875"/>
            <a:ext cx="35700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7285" y="1535113"/>
            <a:ext cx="3699516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Georgia"/>
                <a:cs typeface="Georgi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87284" y="2174875"/>
            <a:ext cx="36995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2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lid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53" y="274638"/>
            <a:ext cx="7416747" cy="1071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7797" y="274638"/>
            <a:ext cx="7409003" cy="1088495"/>
          </a:xfrm>
          <a:prstGeom prst="rect">
            <a:avLst/>
          </a:prstGeom>
          <a:effectLst>
            <a:outerShdw blurRad="50800" dist="25400" dir="6000000" algn="tl" rotWithShape="0">
              <a:srgbClr val="000000">
                <a:alpha val="37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add ENGAGING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798" y="1566334"/>
            <a:ext cx="7409002" cy="4275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3168" y="6297083"/>
            <a:ext cx="40809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 spc="260">
                <a:solidFill>
                  <a:srgbClr val="66080F"/>
                </a:solidFill>
                <a:latin typeface="BentonSans Medium"/>
                <a:cs typeface="BentonSans Medium"/>
              </a:defRPr>
            </a:lvl1pPr>
          </a:lstStyle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8138" y="6297083"/>
            <a:ext cx="818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1">
                <a:solidFill>
                  <a:schemeClr val="tx2"/>
                </a:solidFill>
                <a:latin typeface="Arial"/>
              </a:defRPr>
            </a:lvl1pPr>
          </a:lstStyle>
          <a:p>
            <a:fld id="{A2CEE53A-19EC-654D-82C1-D215F6FEFF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57200" y="1566334"/>
            <a:ext cx="4055533" cy="4275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0" r:id="rId2"/>
    <p:sldLayoutId id="2147483660" r:id="rId3"/>
    <p:sldLayoutId id="2147483658" r:id="rId4"/>
    <p:sldLayoutId id="2147483649" r:id="rId5"/>
    <p:sldLayoutId id="2147483651" r:id="rId6"/>
    <p:sldLayoutId id="2147483652" r:id="rId7"/>
    <p:sldLayoutId id="2147483653" r:id="rId8"/>
    <p:sldLayoutId id="2147483654" r:id="rId9"/>
    <p:sldLayoutId id="2147483656" r:id="rId10"/>
    <p:sldLayoutId id="2147483657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latin typeface="BentonSans Bold"/>
          <a:ea typeface="+mj-ea"/>
          <a:cs typeface="BentonSans Bold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b="0" i="0" kern="1200">
          <a:solidFill>
            <a:schemeClr val="tx1"/>
          </a:solidFill>
          <a:latin typeface="BentonSans Book"/>
          <a:ea typeface="+mn-ea"/>
          <a:cs typeface="BentonSans Book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BentonSans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BentonSans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BentonSans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BentonSans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janikii@iupui.edu" TargetMode="External"/><Relationship Id="rId2" Type="http://schemas.openxmlformats.org/officeDocument/2006/relationships/hyperlink" Target="mailto:amitch29@iupui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rds.iupui.edu/Surveys/Campus-Climate-for-Diversity" TargetMode="External"/><Relationship Id="rId4" Type="http://schemas.openxmlformats.org/officeDocument/2006/relationships/hyperlink" Target="mailto:kdace@iupui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451" y="3761083"/>
            <a:ext cx="6348549" cy="2930707"/>
          </a:xfrm>
        </p:spPr>
      </p:pic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2973232" y="0"/>
            <a:ext cx="5957736" cy="3439886"/>
          </a:xfrm>
        </p:spPr>
        <p:txBody>
          <a:bodyPr>
            <a:noAutofit/>
          </a:bodyPr>
          <a:lstStyle/>
          <a:p>
            <a:pPr algn="ctr"/>
            <a:endParaRPr lang="en-US" sz="2100" dirty="0" smtClean="0">
              <a:solidFill>
                <a:schemeClr val="tx2"/>
              </a:solidFill>
              <a:latin typeface="BentonSansCond Light"/>
              <a:cs typeface="BentonSansCond Light"/>
            </a:endParaRPr>
          </a:p>
          <a:p>
            <a:pPr algn="ctr"/>
            <a:r>
              <a:rPr lang="en-US" sz="1800" u="sng" dirty="0" smtClean="0">
                <a:solidFill>
                  <a:schemeClr val="tx2"/>
                </a:solidFill>
                <a:latin typeface="BentonSansCond Light"/>
                <a:cs typeface="BentonSansCond Light"/>
              </a:rPr>
              <a:t>IUPUI Climate Survey 2014</a:t>
            </a:r>
          </a:p>
          <a:p>
            <a:pPr algn="ctr"/>
            <a:endParaRPr lang="en-US" sz="1800" dirty="0">
              <a:solidFill>
                <a:schemeClr val="tx2"/>
              </a:solidFill>
              <a:latin typeface="BentonSansCond Light"/>
              <a:cs typeface="BentonSansCond Light"/>
            </a:endParaRPr>
          </a:p>
          <a:p>
            <a:pPr algn="ctr"/>
            <a:r>
              <a:rPr lang="en-US" sz="1800" dirty="0" smtClean="0">
                <a:solidFill>
                  <a:schemeClr val="tx2"/>
                </a:solidFill>
                <a:latin typeface="BentonSansCond Light"/>
                <a:cs typeface="BentonSansCond Light"/>
              </a:rPr>
              <a:t>Anne Mitchell, Director of Survey Research and Evaluation; Institutional Research &amp; Decision Support</a:t>
            </a:r>
          </a:p>
          <a:p>
            <a:pPr algn="ctr"/>
            <a:endParaRPr lang="en-US" sz="1800" dirty="0">
              <a:solidFill>
                <a:schemeClr val="tx2"/>
              </a:solidFill>
              <a:latin typeface="BentonSansCond Light"/>
              <a:cs typeface="BentonSansCond Light"/>
            </a:endParaRPr>
          </a:p>
          <a:p>
            <a:pPr algn="ctr"/>
            <a:r>
              <a:rPr lang="en-US" sz="1800" dirty="0" smtClean="0">
                <a:solidFill>
                  <a:schemeClr val="tx2"/>
                </a:solidFill>
                <a:latin typeface="BentonSansCond Light"/>
                <a:cs typeface="BentonSansCond Light"/>
              </a:rPr>
              <a:t>Robbie Janik, Assistant Director of Survey Research and Evaluation; Institutional Research and Decision Support</a:t>
            </a:r>
          </a:p>
          <a:p>
            <a:pPr algn="ctr"/>
            <a:endParaRPr lang="en-US" sz="1800" dirty="0" smtClean="0">
              <a:solidFill>
                <a:schemeClr val="tx2"/>
              </a:solidFill>
              <a:latin typeface="BentonSansCond Light"/>
              <a:cs typeface="BentonSansCond Light"/>
            </a:endParaRPr>
          </a:p>
          <a:p>
            <a:pPr algn="ctr"/>
            <a:r>
              <a:rPr lang="en-US" sz="1800" dirty="0" smtClean="0">
                <a:solidFill>
                  <a:schemeClr val="tx2"/>
                </a:solidFill>
                <a:latin typeface="BentonSansCond Light"/>
                <a:cs typeface="BentonSansCond Light"/>
              </a:rPr>
              <a:t>Karen Dace, Vice Chancellor, Diversity, Equity and Inclusion</a:t>
            </a:r>
          </a:p>
          <a:p>
            <a:pPr algn="ctr"/>
            <a:endParaRPr lang="en-US" sz="2100" dirty="0">
              <a:solidFill>
                <a:schemeClr val="tx2"/>
              </a:solidFill>
              <a:latin typeface="BentonSansCond Light"/>
              <a:cs typeface="BentonSansCond Light"/>
            </a:endParaRPr>
          </a:p>
          <a:p>
            <a:pPr algn="ctr"/>
            <a:endParaRPr lang="en-US" sz="2100" dirty="0" smtClean="0">
              <a:solidFill>
                <a:schemeClr val="tx2"/>
              </a:solidFill>
              <a:latin typeface="BentonSansCond Light"/>
              <a:cs typeface="BentonSansCond Light"/>
            </a:endParaRPr>
          </a:p>
          <a:p>
            <a:pPr algn="ctr"/>
            <a:endParaRPr lang="en-US" sz="2100" dirty="0">
              <a:solidFill>
                <a:schemeClr val="tx2"/>
              </a:solidFill>
              <a:latin typeface="BentonSansCond Light"/>
              <a:cs typeface="BentonSansCond Light"/>
            </a:endParaRPr>
          </a:p>
          <a:p>
            <a:pPr algn="ctr"/>
            <a:endParaRPr lang="en-US" sz="2100" dirty="0" smtClean="0">
              <a:solidFill>
                <a:schemeClr val="tx2"/>
              </a:solidFill>
              <a:latin typeface="BentonSansCond Light"/>
              <a:cs typeface="BentonSansCond Light"/>
            </a:endParaRPr>
          </a:p>
          <a:p>
            <a:pPr algn="ctr"/>
            <a:endParaRPr lang="en-US" sz="2100" dirty="0">
              <a:solidFill>
                <a:schemeClr val="tx2"/>
              </a:solidFill>
              <a:latin typeface="BentonSansCond Light"/>
              <a:cs typeface="BentonSansCond Light"/>
            </a:endParaRPr>
          </a:p>
        </p:txBody>
      </p:sp>
    </p:spTree>
    <p:extLst>
      <p:ext uri="{BB962C8B-B14F-4D97-AF65-F5344CB8AC3E}">
        <p14:creationId xmlns:p14="http://schemas.microsoft.com/office/powerpoint/2010/main" val="31440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Bias/Harassment/Discrimination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Gender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Sexual/street harassment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Assumptions regarding women’s roles</a:t>
            </a:r>
          </a:p>
          <a:p>
            <a:pPr lvl="1" indent="0">
              <a:buNone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Race/ethnicity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Assumptions regarding quality of work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Access and representation</a:t>
            </a:r>
          </a:p>
          <a:p>
            <a:pPr lvl="1" indent="0">
              <a:buNone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Sexual orientation / Gender identity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Name-calling / Jokes / Misgendering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Backlash regarding inclusion</a:t>
            </a:r>
          </a:p>
          <a:p>
            <a:pPr lvl="1" indent="0">
              <a:buNone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Ability Status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Attitudes toward accessing services</a:t>
            </a:r>
          </a:p>
          <a:p>
            <a:pPr lvl="1" indent="0">
              <a:buNone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Religion, Politics, Age, Citizenship, Language</a:t>
            </a:r>
          </a:p>
          <a:p>
            <a:endParaRPr lang="en-US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93706" y="6297083"/>
            <a:ext cx="4480396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06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Overall, IUPUI faculty, staff, and students rate the campus environment positively 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They feel safe, feel free to be themselves, and agree that IUPUI has a commitment to diversity.</a:t>
            </a:r>
          </a:p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Campus environment differs across groups</a:t>
            </a:r>
          </a:p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Understanding climate is difficult at an institutional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96343" y="6297083"/>
            <a:ext cx="4377759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64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taken…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Series of meetings with decision makers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Deans, Vice Chancellors, HR, Faculty Development, Affinity Group Leaders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Provided resources that aligned with climate concerns and could be used for planning purposes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Climate Survey data use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Diversity Plans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Townhalls on Diversity Concerns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Programming out of Faculty/Staff councils and various offices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LGBTQ+ Center creation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96343" y="6297083"/>
            <a:ext cx="4377759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57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7796" y="1105989"/>
            <a:ext cx="7409003" cy="5191094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solidFill>
                <a:srgbClr val="68060A"/>
              </a:solidFill>
            </a:endParaRPr>
          </a:p>
          <a:p>
            <a:pPr algn="ctr"/>
            <a:r>
              <a:rPr lang="en-US" dirty="0" smtClean="0">
                <a:solidFill>
                  <a:srgbClr val="68060A"/>
                </a:solidFill>
              </a:rPr>
              <a:t>Anne Mitchell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68060A"/>
                </a:solidFill>
                <a:hlinkClick r:id="rId2"/>
              </a:rPr>
              <a:t>amitch29@iupui.edu</a:t>
            </a:r>
            <a:endParaRPr lang="en-US" dirty="0" smtClean="0">
              <a:solidFill>
                <a:srgbClr val="68060A"/>
              </a:solidFill>
            </a:endParaRPr>
          </a:p>
          <a:p>
            <a:pPr algn="ctr"/>
            <a:r>
              <a:rPr lang="en-US" dirty="0" smtClean="0">
                <a:solidFill>
                  <a:srgbClr val="68060A"/>
                </a:solidFill>
              </a:rPr>
              <a:t>Robbie Janik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rjanikii@iupui.edu</a:t>
            </a:r>
            <a:endParaRPr lang="en-US" dirty="0" smtClean="0"/>
          </a:p>
          <a:p>
            <a:pPr algn="ctr"/>
            <a:r>
              <a:rPr lang="en-US" dirty="0" smtClean="0">
                <a:solidFill>
                  <a:srgbClr val="68060A"/>
                </a:solidFill>
              </a:rPr>
              <a:t>Vice Chancellor Karen Dace</a:t>
            </a:r>
            <a:r>
              <a:rPr lang="en-US" dirty="0" smtClean="0"/>
              <a:t>: </a:t>
            </a:r>
            <a:r>
              <a:rPr lang="en-US" dirty="0" smtClean="0">
                <a:hlinkClick r:id="rId4"/>
              </a:rPr>
              <a:t>kdace@iupui.edu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hlinkClick r:id="rId5"/>
              </a:rPr>
              <a:t>IRDS Website: Campus Climate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69920" y="6297083"/>
            <a:ext cx="4604182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Methodology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5660" y="6297083"/>
            <a:ext cx="4648442" cy="365125"/>
          </a:xfrm>
        </p:spPr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1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77796" y="1363133"/>
            <a:ext cx="7409003" cy="447886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  <a:cs typeface="BentonSans Black Italic"/>
              </a:rPr>
              <a:t>Purpose: to measure campus climate indicators in order to better understand faculty, staff, and students’ experiences on the IUPUI campus / expand definition of diversity</a:t>
            </a:r>
          </a:p>
          <a:p>
            <a:endParaRPr lang="en-US" sz="2800" dirty="0" smtClean="0">
              <a:latin typeface="+mn-lt"/>
              <a:cs typeface="BentonSans Black Itali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  <a:cs typeface="BentonSans Black Italic"/>
              </a:rPr>
              <a:t>Invitations sent to every…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  <a:cs typeface="BentonSans Black Italic"/>
              </a:rPr>
              <a:t>Full-time faculty member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  <a:cs typeface="BentonSans Black Italic"/>
              </a:rPr>
              <a:t>Full-time staff member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  <a:cs typeface="BentonSans Black Italic"/>
              </a:rPr>
              <a:t>Student enrolled in Fall 2014</a:t>
            </a:r>
          </a:p>
          <a:p>
            <a:endParaRPr lang="en-US" sz="2800" dirty="0" smtClean="0">
              <a:latin typeface="BentonSans Black Italic"/>
              <a:cs typeface="BentonSans Black Italic"/>
            </a:endParaRPr>
          </a:p>
        </p:txBody>
      </p:sp>
    </p:spTree>
    <p:extLst>
      <p:ext uri="{BB962C8B-B14F-4D97-AF65-F5344CB8AC3E}">
        <p14:creationId xmlns:p14="http://schemas.microsoft.com/office/powerpoint/2010/main" val="225092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Participant Characteristics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3150007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60718" y="6297083"/>
            <a:ext cx="4813384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0220873"/>
              </p:ext>
            </p:extLst>
          </p:nvPr>
        </p:nvGraphicFramePr>
        <p:xfrm>
          <a:off x="1380566" y="1344701"/>
          <a:ext cx="6965575" cy="45378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7822"/>
                <a:gridCol w="1233802"/>
                <a:gridCol w="1223441"/>
                <a:gridCol w="1402046"/>
                <a:gridCol w="1348464"/>
              </a:tblGrid>
              <a:tr h="4275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Faculty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Staff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Undergraduate Students 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Graduate Students 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Men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Women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59%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White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71%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59%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Black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Latino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Asian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21%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LGBTQ+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Non-LGBTQ+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86%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With Disability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 Disability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96%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95%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95%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96%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Christian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51%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61%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Non-Christian Religious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No Religious Affiliation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Conservative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46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Moderate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41%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Liberal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53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660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</a:rPr>
                        <a:t>1052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660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</a:rPr>
                        <a:t>1832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660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bg1"/>
                          </a:solidFill>
                          <a:effectLst/>
                        </a:rPr>
                        <a:t>2535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660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972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66080F"/>
                    </a:solidFill>
                  </a:tcPr>
                </a:tc>
              </a:tr>
              <a:tr h="2253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Response rate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660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33%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660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44%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660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12%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66080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16%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66080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5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Asking Demographics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5660" y="6297083"/>
            <a:ext cx="4648442" cy="365125"/>
          </a:xfrm>
        </p:spPr>
        <p:txBody>
          <a:bodyPr/>
          <a:lstStyle/>
          <a:p>
            <a:r>
              <a:rPr lang="en-US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77796" y="1097279"/>
            <a:ext cx="7409003" cy="519980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+mn-lt"/>
              <a:cs typeface="BentonSans Black Itali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  <a:cs typeface="BentonSans Black Italic"/>
              </a:rPr>
              <a:t>Gender: binary (woman/man)</a:t>
            </a:r>
          </a:p>
          <a:p>
            <a:endParaRPr lang="en-US" sz="2800" dirty="0" smtClean="0">
              <a:latin typeface="+mn-lt"/>
              <a:cs typeface="BentonSans Black Itali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  <a:cs typeface="BentonSans Black Italic"/>
              </a:rPr>
              <a:t>Do you consider yourself to be transgender or gender non-conforming?</a:t>
            </a:r>
          </a:p>
          <a:p>
            <a:endParaRPr lang="en-US" sz="2800" dirty="0" smtClean="0">
              <a:latin typeface="+mn-lt"/>
              <a:cs typeface="BentonSans Black Itali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  <a:cs typeface="BentonSans Black Italic"/>
              </a:rPr>
              <a:t>Sexual orientation: Gay, lesbian, bisexual, heterosexual, queer/pansexual/something else</a:t>
            </a:r>
          </a:p>
          <a:p>
            <a:endParaRPr lang="en-US" sz="2800" dirty="0" smtClean="0">
              <a:latin typeface="+mn-lt"/>
              <a:cs typeface="BentonSans Black Itali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  <a:cs typeface="BentonSans Black Italic"/>
              </a:rPr>
              <a:t>Race/ethnicity: Check all that apply – Black, Latino, American Indian/Alaskan Native, Asian, Middle Eastern, Native Hawaiian/Pacific Islander, Other Specify</a:t>
            </a:r>
          </a:p>
          <a:p>
            <a:endParaRPr lang="en-US" sz="2800" dirty="0" smtClean="0">
              <a:latin typeface="+mn-lt"/>
              <a:cs typeface="BentonSans Black Itali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  <a:cs typeface="BentonSans Black Italic"/>
              </a:rPr>
              <a:t>Religion: Number of religions listed, if Christian checked – opened up to specific Christian denominations</a:t>
            </a:r>
          </a:p>
          <a:p>
            <a:endParaRPr lang="en-US" sz="2800" dirty="0" smtClean="0">
              <a:latin typeface="+mn-lt"/>
              <a:cs typeface="BentonSans Black Itali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+mn-lt"/>
                <a:cs typeface="BentonSans Black Italic"/>
              </a:rPr>
              <a:t>Political ideology: Very liberal to Very conservative scale</a:t>
            </a:r>
          </a:p>
          <a:p>
            <a:endParaRPr lang="en-US" sz="2800" dirty="0" smtClean="0">
              <a:latin typeface="+mn-lt"/>
              <a:cs typeface="BentonSans Black Italic"/>
            </a:endParaRPr>
          </a:p>
          <a:p>
            <a:endParaRPr lang="en-US" sz="2800" dirty="0" smtClean="0">
              <a:latin typeface="+mn-lt"/>
              <a:cs typeface="BentonSans Black Italic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latin typeface="BentonSans Black Italic"/>
              <a:cs typeface="BentonSans Black Italic"/>
            </a:endParaRPr>
          </a:p>
        </p:txBody>
      </p:sp>
    </p:spTree>
    <p:extLst>
      <p:ext uri="{BB962C8B-B14F-4D97-AF65-F5344CB8AC3E}">
        <p14:creationId xmlns:p14="http://schemas.microsoft.com/office/powerpoint/2010/main" val="6113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Campus Environment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98980" y="6297083"/>
            <a:ext cx="4275122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875704"/>
              </p:ext>
            </p:extLst>
          </p:nvPr>
        </p:nvGraphicFramePr>
        <p:xfrm>
          <a:off x="1270053" y="1461249"/>
          <a:ext cx="7708484" cy="3061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7463"/>
                <a:gridCol w="1029810"/>
                <a:gridCol w="1076725"/>
                <a:gridCol w="1103305"/>
                <a:gridCol w="981181"/>
              </a:tblGrid>
              <a:tr h="4114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Percentage who agree with…  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Faculty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Staff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Undergraduate Students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Graduate </a:t>
                      </a:r>
                      <a:endParaRPr lang="en-US" sz="1100" b="1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211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 feel free to be myself at IUPUI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81%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096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At IUPUI I sometimes fear speaking up for what I think 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68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 feel safe on campus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14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There are a lot of people like me on campus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74%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80%***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57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IUPUI has a commitment to diversity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93%**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92%***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828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IUPUI places too much emphasis on diversity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29%***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24%*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6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IUPUI has diverse faculty and staff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82%***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83%***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18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IUPUI has a diverse student population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84%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93%***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90%***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45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IUPUI accurately reflects diversity in publications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79%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85%***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84%***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79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IUPUI has a lot of tension around diversity issues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509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1052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1832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2532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972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179733" y="4514927"/>
            <a:ext cx="3345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ea typeface="Gill Sans MT" panose="020B0502020104020203" pitchFamily="34" charset="0"/>
              </a:rPr>
              <a:t>***p&lt;.001; **p&lt;.01; *p&lt;.05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565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Campus environment indicators differ by group</a:t>
            </a:r>
          </a:p>
          <a:p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Patterns hold for faculty/staff and students – although the these differences are less pronounced for students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ntersecting statuses</a:t>
            </a:r>
          </a:p>
          <a:p>
            <a:pPr lvl="1" indent="0">
              <a:buNone/>
            </a:pPr>
            <a:endParaRPr lang="en-US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7012" y="6297083"/>
            <a:ext cx="4387090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50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Campus Environment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98980" y="6297083"/>
            <a:ext cx="4275122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845"/>
              </p:ext>
            </p:extLst>
          </p:nvPr>
        </p:nvGraphicFramePr>
        <p:xfrm>
          <a:off x="1270053" y="1701576"/>
          <a:ext cx="7699776" cy="3806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0806"/>
                <a:gridCol w="898318"/>
                <a:gridCol w="942711"/>
                <a:gridCol w="812794"/>
                <a:gridCol w="735147"/>
              </a:tblGrid>
              <a:tr h="6118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Percentage who agree with…  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White</a:t>
                      </a:r>
                      <a:r>
                        <a:rPr lang="en-US" sz="1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Women Faculty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Black Women Faculty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Latina Faculty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Other Women Faculty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 feel free to be myself at IUPUI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81%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At IUPUI I sometimes fear speaking up for what I think 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45%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43%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50%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40%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 feel safe on campus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88%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There are a lot of people like me on campus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77%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81%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IUPUI has a commitment to diversity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92%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61%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83%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84%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IUPUI places too much emphasis on diversity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17%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18%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IUPUI has diverse faculty and staff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62%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28%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58%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IUPUI has a diverse student population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83%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63%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71%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83%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IUPUI accurately reflects diversity in publications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76%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57%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73%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IUPUI has a lot of tension around diversity issues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43%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38%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27%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3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It’s difficult to move up in my career</a:t>
                      </a:r>
                      <a:endParaRPr lang="en-US" sz="110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54%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59%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63%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56%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53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339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Gill Sans MT" panose="020B0502020104020203" pitchFamily="34" charset="0"/>
                          <a:ea typeface="Gill Sans MT" panose="020B0502020104020203" pitchFamily="34" charset="0"/>
                          <a:cs typeface="Times New Roman" panose="02020603050405020304" pitchFamily="18" charset="0"/>
                        </a:rPr>
                        <a:t>57</a:t>
                      </a:r>
                      <a:endParaRPr lang="en-US" sz="1100" dirty="0">
                        <a:effectLst/>
                        <a:latin typeface="Gill Sans MT" panose="020B0502020104020203" pitchFamily="34" charset="0"/>
                        <a:ea typeface="Gill Sans MT" panose="020B05020201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11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Bias/Harassment/Discrimination	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Faculty / Staff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37% of women faculty (20% of women staff)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29% of faculty/staff of color (44% of black faculty/staff)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29% of LGBTQ+ faculty/staff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30% of faculty/staff reporting a disability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lvl="1" indent="0">
              <a:buNone/>
            </a:pPr>
            <a:endParaRPr lang="en-US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13% of women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18% of students of color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16% of sexual minorities / 29% transgender students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23% of students reporting a disability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21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Bias/Harassment/Discrimination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If you experienced bias/harassment/ discrimination, please describe one incident without using names. 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1,634 total responses</a:t>
            </a:r>
          </a:p>
          <a:p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Bias/Harassment/Discrimination differs based on statuses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Verbal comments are the most common means in which individuals experience bias regardless of status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 indent="0">
              <a:buNone/>
            </a:pPr>
            <a:endParaRPr lang="en-US" dirty="0" smtClean="0"/>
          </a:p>
          <a:p>
            <a:pPr marL="120015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93706" y="6297083"/>
            <a:ext cx="4480396" cy="365125"/>
          </a:xfrm>
        </p:spPr>
        <p:txBody>
          <a:bodyPr/>
          <a:lstStyle/>
          <a:p>
            <a:r>
              <a:rPr lang="en-US" dirty="0" smtClean="0"/>
              <a:t>INDIANA UNIVERSITY–PURDUE UNIVERSITY INDIANAPOLIS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EE53A-19EC-654D-82C1-D215F6FEFF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42468"/>
      </p:ext>
    </p:extLst>
  </p:cSld>
  <p:clrMapOvr>
    <a:masterClrMapping/>
  </p:clrMapOvr>
</p:sld>
</file>

<file path=ppt/theme/theme1.xml><?xml version="1.0" encoding="utf-8"?>
<a:theme xmlns:a="http://schemas.openxmlformats.org/drawingml/2006/main" name="IUPUI_Powerpoint_BigRed">
  <a:themeElements>
    <a:clrScheme name="Custom 1">
      <a:dk1>
        <a:srgbClr val="292929"/>
      </a:dk1>
      <a:lt1>
        <a:srgbClr val="FFFFFF"/>
      </a:lt1>
      <a:dk2>
        <a:srgbClr val="66080F"/>
      </a:dk2>
      <a:lt2>
        <a:srgbClr val="EEECE1"/>
      </a:lt2>
      <a:accent1>
        <a:srgbClr val="66080F"/>
      </a:accent1>
      <a:accent2>
        <a:srgbClr val="998557"/>
      </a:accent2>
      <a:accent3>
        <a:srgbClr val="305B7B"/>
      </a:accent3>
      <a:accent4>
        <a:srgbClr val="DB8E43"/>
      </a:accent4>
      <a:accent5>
        <a:srgbClr val="89CDC1"/>
      </a:accent5>
      <a:accent6>
        <a:srgbClr val="695C5A"/>
      </a:accent6>
      <a:hlink>
        <a:srgbClr val="038EFF"/>
      </a:hlink>
      <a:folHlink>
        <a:srgbClr val="D47DC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alpha val="90000"/>
          </a:schemeClr>
        </a:solidFill>
        <a:ln>
          <a:noFill/>
        </a:ln>
        <a:effectLst/>
      </a:spPr>
      <a:bodyPr/>
      <a:lstStyle>
        <a:defPPr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IUPUI_Powerpoint_BigRed</Template>
  <TotalTime>3317</TotalTime>
  <Words>1117</Words>
  <Application>Microsoft Office PowerPoint</Application>
  <PresentationFormat>On-screen Show (4:3)</PresentationFormat>
  <Paragraphs>365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Abadi MT Condensed Light</vt:lpstr>
      <vt:lpstr>Arial</vt:lpstr>
      <vt:lpstr>BentonSans Black Italic</vt:lpstr>
      <vt:lpstr>BentonSans Bold</vt:lpstr>
      <vt:lpstr>BentonSans Book</vt:lpstr>
      <vt:lpstr>BentonSans Medium</vt:lpstr>
      <vt:lpstr>BentonSans Regular</vt:lpstr>
      <vt:lpstr>BentonSansCond Light</vt:lpstr>
      <vt:lpstr>Calibri</vt:lpstr>
      <vt:lpstr>Georgia</vt:lpstr>
      <vt:lpstr>Gill Sans MT</vt:lpstr>
      <vt:lpstr>Times New Roman</vt:lpstr>
      <vt:lpstr>IUPUI_Powerpoint_BigRed</vt:lpstr>
      <vt:lpstr>PowerPoint Presentation</vt:lpstr>
      <vt:lpstr>Methodology</vt:lpstr>
      <vt:lpstr>Participant Characteristics</vt:lpstr>
      <vt:lpstr>Asking Demographics</vt:lpstr>
      <vt:lpstr>Overall Campus Environment</vt:lpstr>
      <vt:lpstr>Campus Environment</vt:lpstr>
      <vt:lpstr>Overall Campus Environment</vt:lpstr>
      <vt:lpstr>Bias/Harassment/Discrimination </vt:lpstr>
      <vt:lpstr>Bias/Harassment/Discrimination </vt:lpstr>
      <vt:lpstr>Bias/Harassment/Discrimination </vt:lpstr>
      <vt:lpstr>Conclusion s</vt:lpstr>
      <vt:lpstr>Steps taken…</vt:lpstr>
      <vt:lpstr>Contact Information: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Mitchell, Anne L</dc:creator>
  <cp:lastModifiedBy>Mitchell, Anne L</cp:lastModifiedBy>
  <cp:revision>42</cp:revision>
  <dcterms:created xsi:type="dcterms:W3CDTF">2015-03-25T15:11:41Z</dcterms:created>
  <dcterms:modified xsi:type="dcterms:W3CDTF">2016-05-16T15:33:10Z</dcterms:modified>
</cp:coreProperties>
</file>